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5.xml"/>
  <Override ContentType="application/vnd.ms-office.chartcolorstyle+xml" PartName="/ppt/charts/colors6.xml"/>
  <Override ContentType="application/vnd.ms-office.chartcolorstyle+xml" PartName="/ppt/charts/colors4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5.xml"/>
  <Override ContentType="application/vnd.openxmlformats-officedocument.drawingml.chart+xml" PartName="/ppt/charts/chart4.xml"/>
  <Override ContentType="application/vnd.openxmlformats-officedocument.drawingml.chart+xml" PartName="/ppt/charts/chart6.xml"/>
  <Override ContentType="application/vnd.openxmlformats-officedocument.drawingml.chart+xml" PartName="/ppt/charts/char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3.xml"/>
  <Override ContentType="application/vnd.ms-office.chartstyle+xml" PartName="/ppt/charts/style4.xml"/>
  <Override ContentType="application/vnd.ms-office.chartstyle+xml" PartName="/ppt/charts/style5.xml"/>
  <Override ContentType="application/vnd.ms-office.chartstyle+xml" PartName="/ppt/charts/style1.xml"/>
  <Override ContentType="application/vnd.ms-office.chartstyle+xml" PartName="/ppt/charts/style6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2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jUXcIi0uUS8Wh3Guxu4b3S4Ioh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97001F9-F531-4BD7-8AEE-82E15CF16990}">
  <a:tblStyle styleId="{D97001F9-F531-4BD7-8AEE-82E15CF1699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0F0F0"/>
          </a:solidFill>
        </a:fill>
      </a:tcStyle>
    </a:wholeTbl>
    <a:band1H>
      <a:tcTxStyle/>
      <a:tcStyle>
        <a:fill>
          <a:solidFill>
            <a:srgbClr val="E0E0E0"/>
          </a:solidFill>
        </a:fill>
      </a:tcStyle>
    </a:band1H>
    <a:band2H>
      <a:tcTxStyle/>
    </a:band2H>
    <a:band1V>
      <a:tcTxStyle/>
      <a:tcStyle>
        <a:fill>
          <a:solidFill>
            <a:srgbClr val="E0E0E0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3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3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/>
          </a:solidFill>
        </a:fill>
      </a:tcStyle>
    </a:firstRow>
    <a:neCell>
      <a:tcTxStyle/>
    </a:neCell>
    <a:nwCell>
      <a:tcTxStyle/>
    </a:nwCell>
  </a:tblStyle>
  <a:tblStyle styleId="{45BA8EA6-D69D-4390-9577-ABFE96196ABF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5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5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6C47615E-44DD-4B35-B6AF-F1E6E2E48EBE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9FF93D57-0E31-4897-B007-AB127C323886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Sheet2.xlsx"/></Relationships>
</file>

<file path=ppt/charts/_rels/chart3.xml.rels><?xml version="1.0" encoding="UTF-8" standalone="yes"?>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Book1" TargetMode="External"/></Relationships>
</file>

<file path=ppt/charts/_rels/chart4.xml.rels><?xml version="1.0" encoding="UTF-8" standalone="yes"?>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Book1" TargetMode="External"/></Relationships>
</file>

<file path=ppt/charts/_rels/chart5.xml.rels><?xml version="1.0" encoding="UTF-8" standalone="yes"?>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https://d.docs.live.net/462f4e6797b59081/RAKAMIN%20OneDrive/Final%20Project/EDA%20EDA%20EDAN.xlsx" TargetMode="External"/></Relationships>
</file>

<file path=ppt/charts/_rels/chart6.xml.rels><?xml version="1.0" encoding="UTF-8" standalone="yes"?>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https://d.docs.live.net/462f4e6797b59081/RAKAMIN%20OneDrive/Final%20Project/EDA%20EDA%20EDA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E2D-41AD-A24D-EF1E3DB734AC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E2D-41AD-A24D-EF1E3DB734AC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E2D-41AD-A24D-EF1E3DB734AC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E2D-41AD-A24D-EF1E3DB734AC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E2D-41AD-A24D-EF1E3DB734A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cat>
            <c:numRef>
              <c:f>Sheet1!$A$2:$A$16</c:f>
              <c:numCache>
                <c:formatCode>General</c:formatCode>
                <c:ptCount val="15"/>
                <c:pt idx="0">
                  <c:v>0.3</c:v>
                </c:pt>
                <c:pt idx="1">
                  <c:v>0.4</c:v>
                </c:pt>
                <c:pt idx="2">
                  <c:v>0.5</c:v>
                </c:pt>
                <c:pt idx="3">
                  <c:v>0.6</c:v>
                </c:pt>
                <c:pt idx="4">
                  <c:v>0.7</c:v>
                </c:pt>
                <c:pt idx="5">
                  <c:v>0.79999999999999993</c:v>
                </c:pt>
                <c:pt idx="6">
                  <c:v>0.89999999999999991</c:v>
                </c:pt>
                <c:pt idx="7">
                  <c:v>0.99999999999999989</c:v>
                </c:pt>
                <c:pt idx="8">
                  <c:v>1.0999999999999999</c:v>
                </c:pt>
                <c:pt idx="9">
                  <c:v>1.2</c:v>
                </c:pt>
                <c:pt idx="10">
                  <c:v>1.3</c:v>
                </c:pt>
                <c:pt idx="11">
                  <c:v>1.4000000000000001</c:v>
                </c:pt>
                <c:pt idx="12">
                  <c:v>1.5000000000000002</c:v>
                </c:pt>
                <c:pt idx="13">
                  <c:v>1.6000000000000003</c:v>
                </c:pt>
                <c:pt idx="14">
                  <c:v>1.7000000000000004</c:v>
                </c:pt>
              </c:numCache>
            </c:numRef>
          </c:cat>
          <c:val>
            <c:numRef>
              <c:f>Sheet1!$B$2:$B$16</c:f>
              <c:numCache>
                <c:formatCode>0%</c:formatCode>
                <c:ptCount val="15"/>
                <c:pt idx="0">
                  <c:v>6.9930069930069935E-2</c:v>
                </c:pt>
                <c:pt idx="1">
                  <c:v>0.1875</c:v>
                </c:pt>
                <c:pt idx="2">
                  <c:v>0.25892857142857145</c:v>
                </c:pt>
                <c:pt idx="3">
                  <c:v>0.234375</c:v>
                </c:pt>
                <c:pt idx="4">
                  <c:v>0.26874999999999999</c:v>
                </c:pt>
                <c:pt idx="5">
                  <c:v>0.25961538461538464</c:v>
                </c:pt>
                <c:pt idx="6">
                  <c:v>0.23655913978494625</c:v>
                </c:pt>
                <c:pt idx="7">
                  <c:v>0.31690140845070425</c:v>
                </c:pt>
                <c:pt idx="8">
                  <c:v>0.22043010752688172</c:v>
                </c:pt>
                <c:pt idx="9">
                  <c:v>0.21311475409836064</c:v>
                </c:pt>
                <c:pt idx="10">
                  <c:v>0.56716417910447758</c:v>
                </c:pt>
                <c:pt idx="11">
                  <c:v>0.93167701863354035</c:v>
                </c:pt>
                <c:pt idx="12">
                  <c:v>0.96551724137931039</c:v>
                </c:pt>
                <c:pt idx="13">
                  <c:v>1</c:v>
                </c:pt>
                <c:pt idx="14">
                  <c:v>0.71153846153846156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5E2D-41AD-A24D-EF1E3DB73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469443823"/>
        <c:axId val="1362721407"/>
      </c:barChart>
      <c:catAx>
        <c:axId val="14694438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/>
                  <a:t>Annual Income</a:t>
                </a:r>
                <a:r>
                  <a:rPr lang="en-ID" baseline="0"/>
                  <a:t> (Millions)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2721407"/>
        <c:crosses val="autoZero"/>
        <c:auto val="1"/>
        <c:lblAlgn val="ctr"/>
        <c:lblOffset val="100"/>
        <c:noMultiLvlLbl val="0"/>
      </c:catAx>
      <c:valAx>
        <c:axId val="136272140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err="1"/>
                  <a:t>Rasio</a:t>
                </a:r>
                <a:r>
                  <a:rPr lang="en-ID" baseline="0"/>
                  <a:t>  of insurance buyer(%)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9443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buyer/age group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0EA-48CE-92BF-82A115E84F6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EA-48CE-92BF-82A115E84F60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0EA-48CE-92BF-82A115E84F60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0EA-48CE-92BF-82A115E84F60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0EA-48CE-92BF-82A115E84F60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0EA-48CE-92BF-82A115E84F60}"/>
              </c:ext>
            </c:extLst>
          </c:dPt>
          <c:dPt>
            <c:idx val="6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E0EA-48CE-92BF-82A115E84F60}"/>
              </c:ext>
            </c:extLst>
          </c:dPt>
          <c:dPt>
            <c:idx val="7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E0EA-48CE-92BF-82A115E84F60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E0EA-48CE-92BF-82A115E84F60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E0EA-48CE-92BF-82A115E84F60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E0EA-48CE-92BF-82A115E84F6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25</c:v>
                </c:pt>
                <c:pt idx="1">
                  <c:v>26</c:v>
                </c:pt>
                <c:pt idx="2">
                  <c:v>27</c:v>
                </c:pt>
                <c:pt idx="3">
                  <c:v>28</c:v>
                </c:pt>
                <c:pt idx="4">
                  <c:v>29</c:v>
                </c:pt>
                <c:pt idx="5">
                  <c:v>30</c:v>
                </c:pt>
                <c:pt idx="6">
                  <c:v>31</c:v>
                </c:pt>
                <c:pt idx="7">
                  <c:v>32</c:v>
                </c:pt>
                <c:pt idx="8">
                  <c:v>33</c:v>
                </c:pt>
                <c:pt idx="9">
                  <c:v>34</c:v>
                </c:pt>
                <c:pt idx="10">
                  <c:v>35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63</c:v>
                </c:pt>
                <c:pt idx="1">
                  <c:v>50</c:v>
                </c:pt>
                <c:pt idx="2">
                  <c:v>20</c:v>
                </c:pt>
                <c:pt idx="3">
                  <c:v>20</c:v>
                </c:pt>
                <c:pt idx="4">
                  <c:v>26</c:v>
                </c:pt>
                <c:pt idx="5">
                  <c:v>43</c:v>
                </c:pt>
                <c:pt idx="6">
                  <c:v>32</c:v>
                </c:pt>
                <c:pt idx="7">
                  <c:v>20</c:v>
                </c:pt>
                <c:pt idx="8">
                  <c:v>52</c:v>
                </c:pt>
                <c:pt idx="9">
                  <c:v>50</c:v>
                </c:pt>
                <c:pt idx="1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E0EA-48CE-92BF-82A115E84F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281608991"/>
        <c:axId val="1363183871"/>
      </c:barChart>
      <c:catAx>
        <c:axId val="12816089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err="1"/>
                  <a:t>Kelompok</a:t>
                </a:r>
                <a:r>
                  <a:rPr lang="en-ID"/>
                  <a:t> </a:t>
                </a:r>
                <a:r>
                  <a:rPr lang="en-ID" err="1"/>
                  <a:t>Umur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183871"/>
        <c:crosses val="autoZero"/>
        <c:auto val="1"/>
        <c:lblAlgn val="ctr"/>
        <c:lblOffset val="100"/>
        <c:noMultiLvlLbl val="0"/>
      </c:catAx>
      <c:valAx>
        <c:axId val="136318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err="1"/>
                  <a:t>Rasio</a:t>
                </a:r>
                <a:r>
                  <a:rPr lang="en-ID"/>
                  <a:t>  of insurance buyer(%)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1608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Workplace!$I$1</c:f>
              <c:strCache>
                <c:ptCount val="1"/>
                <c:pt idx="0">
                  <c:v>ratio 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9C-468F-9A8E-31CDAD01151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79C-468F-9A8E-31CDAD01151F}"/>
              </c:ext>
            </c:extLst>
          </c:dPt>
          <c:cat>
            <c:strRef>
              <c:f>Workplace!$H$2:$H$3</c:f>
              <c:strCache>
                <c:ptCount val="2"/>
                <c:pt idx="0">
                  <c:v>Government Sector</c:v>
                </c:pt>
                <c:pt idx="1">
                  <c:v>Private Sector/Self Employed</c:v>
                </c:pt>
              </c:strCache>
            </c:strRef>
          </c:cat>
          <c:val>
            <c:numRef>
              <c:f>Workplace!$I$2:$I$3</c:f>
              <c:numCache>
                <c:formatCode>General</c:formatCode>
                <c:ptCount val="2"/>
                <c:pt idx="0">
                  <c:v>24.56</c:v>
                </c:pt>
                <c:pt idx="1">
                  <c:v>40.299999999999997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9C-468F-9A8E-31CDAD0115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1445248"/>
        <c:axId val="996550048"/>
      </c:barChart>
      <c:catAx>
        <c:axId val="1121445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err="1"/>
                  <a:t>Sektor</a:t>
                </a:r>
                <a:r>
                  <a:rPr lang="en-US"/>
                  <a:t> </a:t>
                </a:r>
                <a:r>
                  <a:rPr lang="en-US" err="1"/>
                  <a:t>Pekerjaan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550048"/>
        <c:crosses val="autoZero"/>
        <c:auto val="1"/>
        <c:lblAlgn val="ctr"/>
        <c:lblOffset val="100"/>
        <c:noMultiLvlLbl val="0"/>
      </c:catAx>
      <c:valAx>
        <c:axId val="996550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200" b="0" i="0" baseline="0" err="1">
                    <a:effectLst/>
                  </a:rPr>
                  <a:t>Rasio</a:t>
                </a:r>
                <a:r>
                  <a:rPr lang="en-ID" sz="1200" b="0" i="0" baseline="0">
                    <a:effectLst/>
                  </a:rPr>
                  <a:t>  of insurance buyer(%)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144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FamilyMember!$B$1</c:f>
              <c:strCache>
                <c:ptCount val="1"/>
                <c:pt idx="0">
                  <c:v>ratio %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301-48B3-954D-488506888FBF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301-48B3-954D-488506888FBF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301-48B3-954D-488506888FBF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301-48B3-954D-488506888FB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FamilyMember!$A$2:$A$9</c:f>
              <c:numCache>
                <c:formatCode>General</c:formatCode>
                <c:ptCount val="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</c:numCache>
            </c:numRef>
          </c:cat>
          <c:val>
            <c:numRef>
              <c:f>FamilyMember!$B$2:$B$9</c:f>
              <c:numCache>
                <c:formatCode>General</c:formatCode>
                <c:ptCount val="8"/>
                <c:pt idx="0">
                  <c:v>29.03</c:v>
                </c:pt>
                <c:pt idx="1">
                  <c:v>35.81</c:v>
                </c:pt>
                <c:pt idx="2">
                  <c:v>31.68</c:v>
                </c:pt>
                <c:pt idx="3">
                  <c:v>30.75</c:v>
                </c:pt>
                <c:pt idx="4">
                  <c:v>43.88</c:v>
                </c:pt>
                <c:pt idx="5">
                  <c:v>45.51</c:v>
                </c:pt>
                <c:pt idx="6">
                  <c:v>35.590000000000003</c:v>
                </c:pt>
                <c:pt idx="7">
                  <c:v>42.27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301-48B3-954D-488506888FB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-27"/>
        <c:axId val="996315600"/>
        <c:axId val="934436064"/>
      </c:barChart>
      <c:catAx>
        <c:axId val="996315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err="1"/>
                  <a:t>Jumlah</a:t>
                </a:r>
                <a:r>
                  <a:rPr lang="en-ID"/>
                  <a:t> </a:t>
                </a:r>
                <a:r>
                  <a:rPr lang="en-ID" err="1"/>
                  <a:t>anggota</a:t>
                </a:r>
                <a:r>
                  <a:rPr lang="en-ID"/>
                  <a:t> </a:t>
                </a:r>
                <a:r>
                  <a:rPr lang="en-ID" err="1"/>
                  <a:t>keluarga</a:t>
                </a:r>
                <a:endParaRPr lang="en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436064"/>
        <c:crosses val="autoZero"/>
        <c:auto val="1"/>
        <c:lblAlgn val="ctr"/>
        <c:lblOffset val="100"/>
        <c:noMultiLvlLbl val="0"/>
      </c:catAx>
      <c:valAx>
        <c:axId val="934436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100" b="0" i="0" baseline="0" err="1">
                    <a:effectLst/>
                  </a:rPr>
                  <a:t>Rasio</a:t>
                </a:r>
                <a:r>
                  <a:rPr lang="en-ID" sz="1100" b="0" i="0" baseline="0">
                    <a:effectLst/>
                  </a:rPr>
                  <a:t>  of insurance buyer(%)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315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Frequent</a:t>
            </a:r>
            <a:r>
              <a:rPr lang="en-US" baseline="0"/>
              <a:t> Flyer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'[EDA EDA EDAN.xlsx]Sheet9'!$I$1</c:f>
              <c:strCache>
                <c:ptCount val="1"/>
                <c:pt idx="0">
                  <c:v>ratio 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280-4760-B037-B0C47B92C5E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280-4760-B037-B0C47B92C5E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'[EDA EDA EDAN.xlsx]Sheet9'!$H$2:$H$3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'[EDA EDA EDAN.xlsx]Sheet9'!$I$2:$I$3</c:f>
              <c:numCache>
                <c:formatCode>General</c:formatCode>
                <c:ptCount val="2"/>
                <c:pt idx="0">
                  <c:v>30</c:v>
                </c:pt>
                <c:pt idx="1">
                  <c:v>57.32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80-4760-B037-B0C47B92C5E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-27"/>
        <c:axId val="991866528"/>
        <c:axId val="933251952"/>
      </c:barChart>
      <c:catAx>
        <c:axId val="991866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3251952"/>
        <c:crosses val="autoZero"/>
        <c:auto val="1"/>
        <c:lblAlgn val="ctr"/>
        <c:lblOffset val="100"/>
        <c:noMultiLvlLbl val="0"/>
      </c:catAx>
      <c:valAx>
        <c:axId val="93325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200" b="0" i="0" baseline="0" err="1">
                    <a:effectLst/>
                  </a:rPr>
                  <a:t>Rasio</a:t>
                </a:r>
                <a:r>
                  <a:rPr lang="en-ID" sz="1200" b="0" i="0" baseline="0">
                    <a:effectLst/>
                  </a:rPr>
                  <a:t>  of insurance buyer(%)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1866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Abroad Travels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'[EDA EDA EDAN.xlsx]Sheet9'!$I$8</c:f>
              <c:strCache>
                <c:ptCount val="1"/>
                <c:pt idx="0">
                  <c:v>ratio 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5EE-47C2-ADA7-EC4DE3029AC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5EE-47C2-ADA7-EC4DE3029AC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'[EDA EDA EDAN.xlsx]Sheet9'!$H$9:$H$10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'[EDA EDA EDAN.xlsx]Sheet9'!$I$9:$I$10</c:f>
              <c:numCache>
                <c:formatCode>General</c:formatCode>
                <c:ptCount val="2"/>
                <c:pt idx="0">
                  <c:v>25.64</c:v>
                </c:pt>
                <c:pt idx="1">
                  <c:v>78.430000000000007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5EE-47C2-ADA7-EC4DE3029AC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-27"/>
        <c:axId val="1647168352"/>
        <c:axId val="1648658416"/>
      </c:barChart>
      <c:catAx>
        <c:axId val="1647168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8658416"/>
        <c:crosses val="autoZero"/>
        <c:auto val="1"/>
        <c:lblAlgn val="ctr"/>
        <c:lblOffset val="100"/>
        <c:noMultiLvlLbl val="0"/>
      </c:catAx>
      <c:valAx>
        <c:axId val="1648658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D" sz="1200" b="0" i="0" baseline="0" err="1">
                    <a:effectLst/>
                  </a:rPr>
                  <a:t>Rasio</a:t>
                </a:r>
                <a:r>
                  <a:rPr lang="en-ID" sz="1200" b="0" i="0" baseline="0">
                    <a:effectLst/>
                  </a:rPr>
                  <a:t>  of insurance buyer(%)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7168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4" name="Google Shape;28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Turning value (TV) Annual Income adalah 1.325.000 (sesuai EDA):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Apabila income kurang dari TV, namun umur di atas 33 dan memiliki jumlah keluarga banyak maka traveller cenderung akan membeli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Apabila income lebih besar dari TV maka traveller cenderung akan membeli dengan pengecualian:</a:t>
            </a:r>
            <a:endParaRPr/>
          </a:p>
          <a:p>
            <a:pPr indent="-285750" lvl="2" marL="12001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Di bawah 26 tahun dan tidak graduate</a:t>
            </a:r>
            <a:endParaRPr/>
          </a:p>
          <a:p>
            <a:pPr indent="-285750" lvl="2" marL="12001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Umur di antara 26-33 </a:t>
            </a:r>
            <a:endParaRPr/>
          </a:p>
        </p:txBody>
      </p:sp>
      <p:sp>
        <p:nvSpPr>
          <p:cNvPr id="322" name="Google Shape;322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hyperlink" Target="https://www.kaggle.com/tejashvi14/travel-insurance-prediction-data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chart" Target="../charts/chart1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chart" Target="../charts/chart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chart" Target="../charts/chart3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chart" Target="../charts/chart4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chart" Target="../charts/chart5.xml"/><Relationship Id="rId5" Type="http://schemas.openxmlformats.org/officeDocument/2006/relationships/chart" Target="../charts/chart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7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10" Type="http://schemas.openxmlformats.org/officeDocument/2006/relationships/image" Target="../media/image14.png"/><Relationship Id="rId9" Type="http://schemas.openxmlformats.org/officeDocument/2006/relationships/image" Target="../media/image41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4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56.png"/><Relationship Id="rId5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621057" y="2824479"/>
            <a:ext cx="10421566" cy="1326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"/>
              <a:buNone/>
            </a:pPr>
            <a:r>
              <a:rPr b="1" lang="en-US" sz="5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Travel Insurance </a:t>
            </a:r>
            <a:br>
              <a:rPr b="1" lang="en-US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Analysis &amp; Machine Learning Model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621057" y="5094923"/>
            <a:ext cx="3442943" cy="879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Final Presentation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Group 6 – Batch 18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 txBox="1"/>
          <p:nvPr>
            <p:ph type="title"/>
          </p:nvPr>
        </p:nvSpPr>
        <p:spPr>
          <a:xfrm>
            <a:off x="997590" y="13824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b="1" i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Overview,</a:t>
            </a:r>
            <a:br>
              <a:rPr b="1" i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EDA &amp; Insight</a:t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213" y="3794797"/>
            <a:ext cx="2249429" cy="2249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 txBox="1"/>
          <p:nvPr>
            <p:ph type="title"/>
          </p:nvPr>
        </p:nvSpPr>
        <p:spPr>
          <a:xfrm>
            <a:off x="838200" y="3231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/>
              <a:t>Data Overview</a:t>
            </a:r>
            <a:endParaRPr b="1" sz="4000"/>
          </a:p>
        </p:txBody>
      </p:sp>
      <p:sp>
        <p:nvSpPr>
          <p:cNvPr id="223" name="Google Shape;223;p11"/>
          <p:cNvSpPr txBox="1"/>
          <p:nvPr/>
        </p:nvSpPr>
        <p:spPr>
          <a:xfrm>
            <a:off x="838200" y="1780162"/>
            <a:ext cx="6272719" cy="544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 Insurance Prediction Data</a:t>
            </a:r>
            <a:endParaRPr b="1" i="0" sz="2000" u="sng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4" name="Google Shape;224;p11"/>
          <p:cNvGraphicFramePr/>
          <p:nvPr/>
        </p:nvGraphicFramePr>
        <p:xfrm>
          <a:off x="922870" y="219111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{D97001F9-F531-4BD7-8AEE-82E15CF16990}</a:tableStyleId>
              </a:tblPr>
              <a:tblGrid>
                <a:gridCol w="1371600"/>
                <a:gridCol w="4901125"/>
              </a:tblGrid>
              <a:tr h="273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/>
                    </a:p>
                  </a:txBody>
                  <a:tcPr marT="45725" marB="45725" marR="91450" marL="91450"/>
                </a:tc>
              </a:tr>
              <a:tr h="273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Age</a:t>
                      </a:r>
                      <a:endParaRPr sz="105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>
                          <a:solidFill>
                            <a:schemeClr val="dk1"/>
                          </a:solidFill>
                        </a:rPr>
                        <a:t>Age Of The Customer</a:t>
                      </a:r>
                      <a:endParaRPr sz="1050"/>
                    </a:p>
                  </a:txBody>
                  <a:tcPr marT="45725" marB="45725" marR="91450" marL="91450"/>
                </a:tc>
              </a:tr>
              <a:tr h="273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>
                          <a:solidFill>
                            <a:schemeClr val="dk1"/>
                          </a:solidFill>
                        </a:rPr>
                        <a:t>Employment Type</a:t>
                      </a:r>
                      <a:endParaRPr sz="105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>
                          <a:solidFill>
                            <a:schemeClr val="dk1"/>
                          </a:solidFill>
                        </a:rPr>
                        <a:t>The Sector In Which Customer Is Employed</a:t>
                      </a:r>
                      <a:endParaRPr sz="1050"/>
                    </a:p>
                  </a:txBody>
                  <a:tcPr marT="45725" marB="45725" marR="91450" marL="91450"/>
                </a:tc>
              </a:tr>
              <a:tr h="273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>
                          <a:solidFill>
                            <a:schemeClr val="dk1"/>
                          </a:solidFill>
                        </a:rPr>
                        <a:t>GraduateOrNot</a:t>
                      </a:r>
                      <a:endParaRPr sz="105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>
                          <a:solidFill>
                            <a:schemeClr val="dk1"/>
                          </a:solidFill>
                        </a:rPr>
                        <a:t>Whether The Customer Is College Graduate Or Not</a:t>
                      </a:r>
                      <a:endParaRPr sz="1050"/>
                    </a:p>
                  </a:txBody>
                  <a:tcPr marT="45725" marB="45725" marR="91450" marL="91450"/>
                </a:tc>
              </a:tr>
              <a:tr h="273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>
                          <a:solidFill>
                            <a:schemeClr val="dk1"/>
                          </a:solidFill>
                        </a:rPr>
                        <a:t>AnnualIncome</a:t>
                      </a:r>
                      <a:endParaRPr sz="105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>
                          <a:solidFill>
                            <a:schemeClr val="dk1"/>
                          </a:solidFill>
                        </a:rPr>
                        <a:t>The Yearly Income Of The Customer In </a:t>
                      </a:r>
                      <a:r>
                        <a:rPr b="1" lang="en-US" sz="1050">
                          <a:solidFill>
                            <a:schemeClr val="dk1"/>
                          </a:solidFill>
                        </a:rPr>
                        <a:t>Indian Rupees</a:t>
                      </a:r>
                      <a:r>
                        <a:rPr b="0" lang="en-US" sz="1050">
                          <a:solidFill>
                            <a:schemeClr val="dk1"/>
                          </a:solidFill>
                        </a:rPr>
                        <a:t>[Rounded To Nearest 50 Thousand Rupees]</a:t>
                      </a:r>
                      <a:endParaRPr sz="1050"/>
                    </a:p>
                  </a:txBody>
                  <a:tcPr marT="45725" marB="45725" marR="91450" marL="91450"/>
                </a:tc>
              </a:tr>
              <a:tr h="273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>
                          <a:solidFill>
                            <a:schemeClr val="dk1"/>
                          </a:solidFill>
                        </a:rPr>
                        <a:t>FamilyMembers</a:t>
                      </a:r>
                      <a:endParaRPr sz="105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>
                          <a:solidFill>
                            <a:schemeClr val="dk1"/>
                          </a:solidFill>
                        </a:rPr>
                        <a:t>Number Of Members In Customer's Family</a:t>
                      </a:r>
                      <a:endParaRPr sz="1050"/>
                    </a:p>
                  </a:txBody>
                  <a:tcPr marT="45725" marB="45725" marR="91450" marL="91450"/>
                </a:tc>
              </a:tr>
              <a:tr h="273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>
                          <a:solidFill>
                            <a:schemeClr val="dk1"/>
                          </a:solidFill>
                        </a:rPr>
                        <a:t>ChronicDisease</a:t>
                      </a:r>
                      <a:endParaRPr sz="105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>
                          <a:solidFill>
                            <a:schemeClr val="dk1"/>
                          </a:solidFill>
                        </a:rPr>
                        <a:t>Whether The Customer Suffers From Any Major Disease Or Conditions Like Diabetes/High BP or Asthama,etc.</a:t>
                      </a:r>
                      <a:endParaRPr sz="1050"/>
                    </a:p>
                  </a:txBody>
                  <a:tcPr marT="45725" marB="45725" marR="91450" marL="91450"/>
                </a:tc>
              </a:tr>
              <a:tr h="273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>
                          <a:solidFill>
                            <a:schemeClr val="dk1"/>
                          </a:solidFill>
                        </a:rPr>
                        <a:t>FrequentFlyer</a:t>
                      </a:r>
                      <a:endParaRPr sz="105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>
                          <a:solidFill>
                            <a:schemeClr val="dk1"/>
                          </a:solidFill>
                        </a:rPr>
                        <a:t>Derived Data Based On Customer's History Of Booking Air Tickets On Atleast 4 Different Instances In The Last 2 Years[2017-2019]</a:t>
                      </a:r>
                      <a:endParaRPr sz="1050"/>
                    </a:p>
                  </a:txBody>
                  <a:tcPr marT="45725" marB="45725" marR="91450" marL="91450"/>
                </a:tc>
              </a:tr>
              <a:tr h="273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>
                          <a:solidFill>
                            <a:schemeClr val="dk1"/>
                          </a:solidFill>
                        </a:rPr>
                        <a:t>EverTravelledAbroad</a:t>
                      </a:r>
                      <a:endParaRPr sz="105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>
                          <a:solidFill>
                            <a:schemeClr val="dk1"/>
                          </a:solidFill>
                        </a:rPr>
                        <a:t>Has The Customer Ever Travelled To A Foreign Country[Not Necessarily Using The Company's Services]</a:t>
                      </a:r>
                      <a:endParaRPr sz="1050"/>
                    </a:p>
                  </a:txBody>
                  <a:tcPr marT="45725" marB="45725" marR="91450" marL="91450"/>
                </a:tc>
              </a:tr>
              <a:tr h="273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>
                          <a:solidFill>
                            <a:schemeClr val="dk1"/>
                          </a:solidFill>
                        </a:rPr>
                        <a:t>TravelInsurance</a:t>
                      </a:r>
                      <a:endParaRPr sz="105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050">
                          <a:solidFill>
                            <a:schemeClr val="dk1"/>
                          </a:solidFill>
                        </a:rPr>
                        <a:t>Did The Customer Buy Travel Insurance Package During Introductory Offering Held In The Year 2019.</a:t>
                      </a:r>
                      <a:endParaRPr sz="105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25" name="Google Shape;225;p11"/>
          <p:cNvSpPr txBox="1"/>
          <p:nvPr/>
        </p:nvSpPr>
        <p:spPr>
          <a:xfrm>
            <a:off x="922091" y="5665676"/>
            <a:ext cx="6272718" cy="544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Feature :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b="1" i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i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Label : </a:t>
            </a:r>
            <a:r>
              <a:rPr b="1" i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TravelInsurance</a:t>
            </a:r>
            <a:endParaRPr b="1" i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"/>
          <p:cNvSpPr txBox="1"/>
          <p:nvPr>
            <p:ph type="title"/>
          </p:nvPr>
        </p:nvSpPr>
        <p:spPr>
          <a:xfrm>
            <a:off x="460695" y="252765"/>
            <a:ext cx="482436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en-US" sz="2800"/>
              <a:t>Exploratory Data Analysis (EDA)</a:t>
            </a:r>
            <a:endParaRPr b="1" sz="2800"/>
          </a:p>
        </p:txBody>
      </p:sp>
      <p:graphicFrame>
        <p:nvGraphicFramePr>
          <p:cNvPr id="231" name="Google Shape;231;p12"/>
          <p:cNvGraphicFramePr/>
          <p:nvPr/>
        </p:nvGraphicFramePr>
        <p:xfrm>
          <a:off x="276136" y="1739448"/>
          <a:ext cx="6862895" cy="3929146"/>
        </p:xfrm>
        <a:graphic>
          <a:graphicData uri="http://schemas.openxmlformats.org/drawingml/2006/chart">
            <c:chart r:id="rId4"/>
          </a:graphicData>
        </a:graphic>
      </p:graphicFrame>
      <p:sp>
        <p:nvSpPr>
          <p:cNvPr id="232" name="Google Shape;232;p12"/>
          <p:cNvSpPr txBox="1"/>
          <p:nvPr/>
        </p:nvSpPr>
        <p:spPr>
          <a:xfrm>
            <a:off x="7291781" y="1765029"/>
            <a:ext cx="35670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 Insurance cenderung dibeli oleh mereka dengan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Pendapatan Lebih Tinggi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Kenaikan kecenderungan pembelian travel insurance terlihat pada mereka dengan pendapatan diatas 1.3M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838200" y="252766"/>
            <a:ext cx="51347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 txBox="1"/>
          <p:nvPr/>
        </p:nvSpPr>
        <p:spPr>
          <a:xfrm>
            <a:off x="6820249" y="1578328"/>
            <a:ext cx="4572001" cy="2261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 Insurance cenderung dibeli oleh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demografi lebih muda atau lebih tua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b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Rasio pembeli lebih tinggi ditemukan di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group lebih muda(&lt;=26)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group lebih tua (&gt;=33)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39" name="Google Shape;239;p13"/>
          <p:cNvGraphicFramePr/>
          <p:nvPr/>
        </p:nvGraphicFramePr>
        <p:xfrm>
          <a:off x="460694" y="1754818"/>
          <a:ext cx="6359555" cy="4257413"/>
        </p:xfrm>
        <a:graphic>
          <a:graphicData uri="http://schemas.openxmlformats.org/drawingml/2006/chart">
            <c:chart r:id="rId4"/>
          </a:graphicData>
        </a:graphic>
      </p:graphicFrame>
      <p:sp>
        <p:nvSpPr>
          <p:cNvPr id="240" name="Google Shape;240;p13"/>
          <p:cNvSpPr txBox="1"/>
          <p:nvPr/>
        </p:nvSpPr>
        <p:spPr>
          <a:xfrm>
            <a:off x="460695" y="252765"/>
            <a:ext cx="482436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Exploratory Data Analysis (EDA)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3"/>
          <p:cNvSpPr txBox="1"/>
          <p:nvPr/>
        </p:nvSpPr>
        <p:spPr>
          <a:xfrm>
            <a:off x="460694" y="252765"/>
            <a:ext cx="482436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Exploratory Data Analysis (EDA)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"/>
          <p:cNvSpPr txBox="1"/>
          <p:nvPr>
            <p:ph type="title"/>
          </p:nvPr>
        </p:nvSpPr>
        <p:spPr>
          <a:xfrm>
            <a:off x="6635692" y="1426128"/>
            <a:ext cx="4718108" cy="289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/>
              <a:t>Travel Insurance cenderung dibeli oleh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private sector/self-employed</a:t>
            </a:r>
            <a:br>
              <a:rPr b="1" lang="en-US" sz="24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2800"/>
            </a:br>
            <a:r>
              <a:rPr lang="en-US" sz="1400"/>
              <a:t>Pekerja di 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private sector/self employed 1,6 kali lebih mungkin membeli travel insurance</a:t>
            </a:r>
            <a:r>
              <a:rPr lang="en-US" sz="1400"/>
              <a:t> dibandingkan mereka yang bekerja di 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sektor pemerintahan</a:t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7" name="Google Shape;247;p14"/>
          <p:cNvGraphicFramePr/>
          <p:nvPr/>
        </p:nvGraphicFramePr>
        <p:xfrm>
          <a:off x="838200" y="1825625"/>
          <a:ext cx="5730380" cy="4351338"/>
        </p:xfrm>
        <a:graphic>
          <a:graphicData uri="http://schemas.openxmlformats.org/drawingml/2006/chart">
            <c:chart r:id="rId4"/>
          </a:graphicData>
        </a:graphic>
      </p:graphicFrame>
      <p:sp>
        <p:nvSpPr>
          <p:cNvPr id="248" name="Google Shape;248;p14"/>
          <p:cNvSpPr txBox="1"/>
          <p:nvPr/>
        </p:nvSpPr>
        <p:spPr>
          <a:xfrm>
            <a:off x="460694" y="252765"/>
            <a:ext cx="482436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Exploratory Data Analysis (EDA)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"/>
          <p:cNvSpPr txBox="1"/>
          <p:nvPr/>
        </p:nvSpPr>
        <p:spPr>
          <a:xfrm>
            <a:off x="6820249" y="1167748"/>
            <a:ext cx="4572001" cy="2261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 Insurance cenderung dibeli travelers dengan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Jumlah Keluarga lebih besar 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dengan jumlah anggota keluarga &gt;= 6 kecenderungan pembelian lebih tinggi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5"/>
          <p:cNvSpPr txBox="1"/>
          <p:nvPr/>
        </p:nvSpPr>
        <p:spPr>
          <a:xfrm>
            <a:off x="460695" y="252765"/>
            <a:ext cx="482436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Exploratory Data Analysis (EDA)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5" name="Google Shape;255;p15"/>
          <p:cNvGraphicFramePr/>
          <p:nvPr/>
        </p:nvGraphicFramePr>
        <p:xfrm>
          <a:off x="460695" y="1663911"/>
          <a:ext cx="6359554" cy="4351338"/>
        </p:xfrm>
        <a:graphic>
          <a:graphicData uri="http://schemas.openxmlformats.org/drawingml/2006/chart">
            <c:chart r:id="rId4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"/>
          <p:cNvSpPr txBox="1"/>
          <p:nvPr/>
        </p:nvSpPr>
        <p:spPr>
          <a:xfrm>
            <a:off x="460695" y="252765"/>
            <a:ext cx="482436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Exploratory Data Analysis (EDA)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6"/>
          <p:cNvSpPr txBox="1"/>
          <p:nvPr>
            <p:ph type="title"/>
          </p:nvPr>
        </p:nvSpPr>
        <p:spPr>
          <a:xfrm>
            <a:off x="838200" y="138919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/>
              <a:t>Asuransi cenderung dibeli oleh mereka yang lebih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“well-traveled”</a:t>
            </a:r>
            <a:br>
              <a:rPr b="1" lang="en-US" sz="2800"/>
            </a:br>
            <a:br>
              <a:rPr lang="en-US" sz="2800"/>
            </a:br>
            <a:r>
              <a:rPr lang="en-US" sz="1400"/>
              <a:t>Mereka yang melakukan perjalanan 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lebih sering dan lebih jauh (pernah pergi ke luar negeri)</a:t>
            </a:r>
            <a:r>
              <a:rPr lang="en-US" sz="1400"/>
              <a:t> memiliki 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kecenderungan lebih tinggi dalam pembelian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2" name="Google Shape;262;p16"/>
          <p:cNvGraphicFramePr/>
          <p:nvPr/>
        </p:nvGraphicFramePr>
        <p:xfrm>
          <a:off x="460695" y="2714760"/>
          <a:ext cx="5040000" cy="3600000"/>
        </p:xfrm>
        <a:graphic>
          <a:graphicData uri="http://schemas.openxmlformats.org/drawingml/2006/chart">
            <c:chart r:id="rId4"/>
          </a:graphicData>
        </a:graphic>
      </p:graphicFrame>
      <p:graphicFrame>
        <p:nvGraphicFramePr>
          <p:cNvPr id="263" name="Google Shape;263;p16"/>
          <p:cNvGraphicFramePr/>
          <p:nvPr/>
        </p:nvGraphicFramePr>
        <p:xfrm>
          <a:off x="6313800" y="2714760"/>
          <a:ext cx="5040000" cy="3600000"/>
        </p:xfrm>
        <a:graphic>
          <a:graphicData uri="http://schemas.openxmlformats.org/drawingml/2006/chart">
            <c:chart r:id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17"/>
          <p:cNvGrpSpPr/>
          <p:nvPr/>
        </p:nvGrpSpPr>
        <p:grpSpPr>
          <a:xfrm>
            <a:off x="611697" y="1746108"/>
            <a:ext cx="4005847" cy="3840404"/>
            <a:chOff x="460695" y="2008440"/>
            <a:chExt cx="4005847" cy="3840404"/>
          </a:xfrm>
        </p:grpSpPr>
        <p:pic>
          <p:nvPicPr>
            <p:cNvPr id="269" name="Google Shape;269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0695" y="2164062"/>
              <a:ext cx="1903778" cy="1090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0695" y="3305263"/>
              <a:ext cx="4005847" cy="13255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0695" y="4630826"/>
              <a:ext cx="1779262" cy="1218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741609" y="4630826"/>
              <a:ext cx="1603553" cy="1218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810745" y="2008440"/>
              <a:ext cx="1465280" cy="11129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" name="Google Shape;274;p17"/>
          <p:cNvSpPr txBox="1"/>
          <p:nvPr>
            <p:ph type="title"/>
          </p:nvPr>
        </p:nvSpPr>
        <p:spPr>
          <a:xfrm>
            <a:off x="5020159" y="1746107"/>
            <a:ext cx="6011363" cy="35305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/>
              <a:t>Dari beberapa hasil EDA diatas, kami melihat bahwa diperlukan 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segmentasi pasar</a:t>
            </a:r>
            <a:r>
              <a:rPr lang="en-US" sz="2000"/>
              <a:t> pembeli Travel Insurance, yang selanjutnya dibuatkan Machine Learning Model. </a:t>
            </a:r>
            <a:br>
              <a:rPr lang="en-US" sz="2000"/>
            </a:br>
            <a:br>
              <a:rPr lang="en-US" sz="2000"/>
            </a:br>
            <a:r>
              <a:rPr lang="en-US" sz="2000"/>
              <a:t>Pemberlakuan segmentasi pasar diharapkan dapat mengurangi 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marketing cost </a:t>
            </a:r>
            <a:r>
              <a:rPr lang="en-US" sz="2000"/>
              <a:t>serta 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marketing dapat tertarget</a:t>
            </a:r>
            <a:br>
              <a:rPr b="1" lang="en-US" sz="2000">
                <a:latin typeface="Calibri"/>
                <a:ea typeface="Calibri"/>
                <a:cs typeface="Calibri"/>
                <a:sym typeface="Calibri"/>
              </a:rPr>
            </a:br>
            <a:br>
              <a:rPr b="1" lang="en-US" sz="2000"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Sebelum dilakukan modeling, diperlukan Data Pre-Processing, agar Decision-Making dan Business Recommendation tidak salah.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"/>
          <p:cNvSpPr txBox="1"/>
          <p:nvPr/>
        </p:nvSpPr>
        <p:spPr>
          <a:xfrm>
            <a:off x="1070853" y="1334924"/>
            <a:ext cx="10050294" cy="14247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"/>
              <a:buNone/>
            </a:pPr>
            <a:r>
              <a:rPr b="1" i="1" lang="en-US" sz="5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"/>
              <a:buNone/>
            </a:pPr>
            <a:r>
              <a:rPr b="1" i="1" lang="en-US" sz="5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Pre-Processing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853" y="3645737"/>
            <a:ext cx="3459298" cy="2422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"/>
          <p:cNvSpPr txBox="1"/>
          <p:nvPr/>
        </p:nvSpPr>
        <p:spPr>
          <a:xfrm>
            <a:off x="838200" y="437295"/>
            <a:ext cx="9291320" cy="977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Pre-Processing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9"/>
          <p:cNvSpPr txBox="1"/>
          <p:nvPr/>
        </p:nvSpPr>
        <p:spPr>
          <a:xfrm>
            <a:off x="1617503" y="1512116"/>
            <a:ext cx="6011363" cy="5362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Null Values in dataset</a:t>
            </a:r>
            <a:b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tidak terdapat null values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&amp; Handle Duplicates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Data before handled: 1987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Data after handled: </a:t>
            </a:r>
            <a:r>
              <a:rPr b="1" lang="en-US" sz="2000">
                <a:solidFill>
                  <a:schemeClr val="dk1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1249</a:t>
            </a:r>
            <a:endParaRPr/>
          </a:p>
          <a:p>
            <a:pPr indent="-215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Encoding :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en-US" sz="18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EmploymentType,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en-US" sz="18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GraduateOrNot,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en-US" sz="18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FrequentFlyer,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en-US" sz="18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EverTravelledAbroad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Scaling &amp; Transformation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Normalization &amp; Standardization</a:t>
            </a:r>
            <a:endParaRPr/>
          </a:p>
          <a:p>
            <a:pPr indent="-215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5265" y="171048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9"/>
          <p:cNvSpPr/>
          <p:nvPr/>
        </p:nvSpPr>
        <p:spPr>
          <a:xfrm rot="5400000">
            <a:off x="5380619" y="2172752"/>
            <a:ext cx="578840" cy="570451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449CA8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9"/>
          <p:cNvSpPr/>
          <p:nvPr/>
        </p:nvSpPr>
        <p:spPr>
          <a:xfrm rot="5400000">
            <a:off x="5380619" y="5094215"/>
            <a:ext cx="578840" cy="570451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449CA8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9"/>
          <p:cNvSpPr/>
          <p:nvPr/>
        </p:nvSpPr>
        <p:spPr>
          <a:xfrm flipH="1" rot="-5400000">
            <a:off x="1042857" y="3373777"/>
            <a:ext cx="578840" cy="570451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ED7D31"/>
          </a:solidFill>
          <a:ln cap="flat" cmpd="sng" w="12700">
            <a:solidFill>
              <a:srgbClr val="449C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308714" y="318781"/>
            <a:ext cx="4246508" cy="687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b="1" i="1" lang="en-US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Meet our Teams</a:t>
            </a:r>
            <a:endParaRPr sz="3200"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5740" y="3429000"/>
            <a:ext cx="1710038" cy="170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88782" y="1109679"/>
            <a:ext cx="1710038" cy="170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6225" y="3429000"/>
            <a:ext cx="1710038" cy="170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4658" y="3435058"/>
            <a:ext cx="1710038" cy="170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3091" y="3435058"/>
            <a:ext cx="1710038" cy="170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71713" y="1109679"/>
            <a:ext cx="1709024" cy="170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43705" y="1110231"/>
            <a:ext cx="1708012" cy="170801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/>
          <p:nvPr/>
        </p:nvSpPr>
        <p:spPr>
          <a:xfrm>
            <a:off x="1499315" y="2550009"/>
            <a:ext cx="1610686" cy="771788"/>
          </a:xfrm>
          <a:prstGeom prst="snip1Rect">
            <a:avLst>
              <a:gd fmla="val 16667" name="adj"/>
            </a:avLst>
          </a:prstGeom>
          <a:solidFill>
            <a:srgbClr val="FFF2CC"/>
          </a:solidFill>
          <a:ln cap="flat" cmpd="sng" w="38100">
            <a:solidFill>
              <a:srgbClr val="FAC34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49CA8"/>
                </a:solidFill>
                <a:latin typeface="Arial"/>
                <a:ea typeface="Arial"/>
                <a:cs typeface="Arial"/>
                <a:sym typeface="Arial"/>
              </a:rPr>
              <a:t>Alya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49CA8"/>
                </a:solidFill>
                <a:latin typeface="Arial"/>
                <a:ea typeface="Arial"/>
                <a:cs typeface="Arial"/>
                <a:sym typeface="Arial"/>
              </a:rPr>
              <a:t>Aliski</a:t>
            </a:r>
            <a:endParaRPr b="0" i="0" sz="1800" u="none" cap="none" strike="noStrike">
              <a:solidFill>
                <a:srgbClr val="449C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3459762" y="2545610"/>
            <a:ext cx="1610686" cy="771788"/>
          </a:xfrm>
          <a:prstGeom prst="snip1Rect">
            <a:avLst>
              <a:gd fmla="val 16667" name="adj"/>
            </a:avLst>
          </a:prstGeom>
          <a:solidFill>
            <a:srgbClr val="FFF2CC"/>
          </a:solidFill>
          <a:ln cap="flat" cmpd="sng" w="38100">
            <a:solidFill>
              <a:srgbClr val="FAC34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49CA8"/>
                </a:solidFill>
                <a:latin typeface="Arial"/>
                <a:ea typeface="Arial"/>
                <a:cs typeface="Arial"/>
                <a:sym typeface="Arial"/>
              </a:rPr>
              <a:t>Muh. Ariq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49CA8"/>
                </a:solidFill>
                <a:latin typeface="Arial"/>
                <a:ea typeface="Arial"/>
                <a:cs typeface="Arial"/>
                <a:sym typeface="Arial"/>
              </a:rPr>
              <a:t>Arfina</a:t>
            </a:r>
            <a:endParaRPr b="0" i="0" sz="1800" u="none" cap="none" strike="noStrike">
              <a:solidFill>
                <a:srgbClr val="449C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5446189" y="2545610"/>
            <a:ext cx="1610686" cy="771788"/>
          </a:xfrm>
          <a:prstGeom prst="snip1Rect">
            <a:avLst>
              <a:gd fmla="val 16667" name="adj"/>
            </a:avLst>
          </a:prstGeom>
          <a:solidFill>
            <a:srgbClr val="FFF2CC"/>
          </a:solidFill>
          <a:ln cap="flat" cmpd="sng" w="38100">
            <a:solidFill>
              <a:srgbClr val="FAC34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49CA8"/>
                </a:solidFill>
                <a:latin typeface="Arial"/>
                <a:ea typeface="Arial"/>
                <a:cs typeface="Arial"/>
                <a:sym typeface="Arial"/>
              </a:rPr>
              <a:t>Jordy Ichwansyah</a:t>
            </a:r>
            <a:endParaRPr b="0" i="0" sz="1800" u="none" cap="none" strike="noStrike">
              <a:solidFill>
                <a:srgbClr val="449C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432767" y="4871449"/>
            <a:ext cx="1610686" cy="771788"/>
          </a:xfrm>
          <a:prstGeom prst="snip1Rect">
            <a:avLst>
              <a:gd fmla="val 16667" name="adj"/>
            </a:avLst>
          </a:prstGeom>
          <a:solidFill>
            <a:srgbClr val="FFF2CC"/>
          </a:solidFill>
          <a:ln cap="flat" cmpd="sng" w="38100">
            <a:solidFill>
              <a:srgbClr val="FAC34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449CA8"/>
                </a:solidFill>
                <a:latin typeface="Arial"/>
                <a:ea typeface="Arial"/>
                <a:cs typeface="Arial"/>
                <a:sym typeface="Arial"/>
              </a:rPr>
              <a:t>Ni Gusti Made Yogeta Yushanti</a:t>
            </a:r>
            <a:endParaRPr b="0" i="0" sz="1400" u="none" cap="none" strike="noStrike">
              <a:solidFill>
                <a:srgbClr val="449C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2366363" y="4871449"/>
            <a:ext cx="1610686" cy="771788"/>
          </a:xfrm>
          <a:prstGeom prst="snip1Rect">
            <a:avLst>
              <a:gd fmla="val 16667" name="adj"/>
            </a:avLst>
          </a:prstGeom>
          <a:solidFill>
            <a:srgbClr val="FFF2CC"/>
          </a:solidFill>
          <a:ln cap="flat" cmpd="sng" w="38100">
            <a:solidFill>
              <a:srgbClr val="FAC34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49CA8"/>
                </a:solidFill>
                <a:latin typeface="Arial"/>
                <a:ea typeface="Arial"/>
                <a:cs typeface="Arial"/>
                <a:sym typeface="Arial"/>
              </a:rPr>
              <a:t>Muh. Tidar Wirayudha</a:t>
            </a:r>
            <a:endParaRPr b="0" i="0" sz="1800" u="none" cap="none" strike="noStrike">
              <a:solidFill>
                <a:srgbClr val="449C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274650" y="4871449"/>
            <a:ext cx="1610686" cy="771788"/>
          </a:xfrm>
          <a:prstGeom prst="snip1Rect">
            <a:avLst>
              <a:gd fmla="val 16667" name="adj"/>
            </a:avLst>
          </a:prstGeom>
          <a:solidFill>
            <a:srgbClr val="FFF2CC"/>
          </a:solidFill>
          <a:ln cap="flat" cmpd="sng" w="38100">
            <a:solidFill>
              <a:srgbClr val="FAC34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49CA8"/>
                </a:solidFill>
                <a:latin typeface="Arial"/>
                <a:ea typeface="Arial"/>
                <a:cs typeface="Arial"/>
                <a:sym typeface="Arial"/>
              </a:rPr>
              <a:t>Lewis Jonathan</a:t>
            </a:r>
            <a:endParaRPr b="0" i="0" sz="1800" u="none" cap="none" strike="noStrike">
              <a:solidFill>
                <a:srgbClr val="449C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6310302" y="4863732"/>
            <a:ext cx="1610686" cy="771788"/>
          </a:xfrm>
          <a:prstGeom prst="snip1Rect">
            <a:avLst>
              <a:gd fmla="val 16667" name="adj"/>
            </a:avLst>
          </a:prstGeom>
          <a:solidFill>
            <a:srgbClr val="FFF2CC"/>
          </a:solidFill>
          <a:ln cap="flat" cmpd="sng" w="38100">
            <a:solidFill>
              <a:srgbClr val="FAC34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449CA8"/>
                </a:solidFill>
                <a:latin typeface="Arial"/>
                <a:ea typeface="Arial"/>
                <a:cs typeface="Arial"/>
                <a:sym typeface="Arial"/>
              </a:rPr>
              <a:t>M Fauzan</a:t>
            </a:r>
            <a:endParaRPr b="0" i="0" sz="1800" u="none" cap="none" strike="noStrike">
              <a:solidFill>
                <a:srgbClr val="449CA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"/>
          <p:cNvSpPr txBox="1"/>
          <p:nvPr/>
        </p:nvSpPr>
        <p:spPr>
          <a:xfrm>
            <a:off x="1070853" y="1334924"/>
            <a:ext cx="10050294" cy="14247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"/>
              <a:buNone/>
            </a:pPr>
            <a:r>
              <a:rPr b="1" i="1" lang="en-US" sz="5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 &amp;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"/>
              <a:buNone/>
            </a:pPr>
            <a:r>
              <a:rPr b="1" i="1" lang="en-US" sz="5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Evaluation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995" y="3728373"/>
            <a:ext cx="3208739" cy="225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"/>
          <p:cNvSpPr txBox="1"/>
          <p:nvPr/>
        </p:nvSpPr>
        <p:spPr>
          <a:xfrm>
            <a:off x="838200" y="483676"/>
            <a:ext cx="9291320" cy="977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Comparison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(Default)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1"/>
          <p:cNvSpPr txBox="1"/>
          <p:nvPr/>
        </p:nvSpPr>
        <p:spPr>
          <a:xfrm>
            <a:off x="838200" y="3929434"/>
            <a:ext cx="9511461" cy="2478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Evaluation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yang digunakan: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Precision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Precision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digunakan karena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tidak memperbolehkan nilai False Positive yang besar (Customer yang dianggap tidak berpotensi untuk membeli, namun dianggap berpotensi)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Dari hasil perbandingan diatas, kami menentukan bahwa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adalah model yang salah satunya akan digunakan, karena nilai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Precision yang tinggi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Untuk menentukan nya, diperlukan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Hyperparameter Tuning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untuk menentukan apakah model ini sudah fit atau belum.</a:t>
            </a:r>
            <a:endParaRPr/>
          </a:p>
        </p:txBody>
      </p:sp>
      <p:graphicFrame>
        <p:nvGraphicFramePr>
          <p:cNvPr id="304" name="Google Shape;304;p21"/>
          <p:cNvGraphicFramePr/>
          <p:nvPr/>
        </p:nvGraphicFramePr>
        <p:xfrm>
          <a:off x="1276783" y="13770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{45BA8EA6-D69D-4390-9577-ABFE96196ABF}</a:tableStyleId>
              </a:tblPr>
              <a:tblGrid>
                <a:gridCol w="1489800"/>
                <a:gridCol w="948775"/>
                <a:gridCol w="956475"/>
                <a:gridCol w="1161550"/>
                <a:gridCol w="818925"/>
                <a:gridCol w="1270175"/>
                <a:gridCol w="986050"/>
                <a:gridCol w="982075"/>
              </a:tblGrid>
              <a:tr h="330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Evaluation</a:t>
                      </a:r>
                      <a:endParaRPr sz="1600"/>
                    </a:p>
                  </a:txBody>
                  <a:tcPr marT="45550" marB="45550" marR="91075" marL="91075"/>
                </a:tc>
                <a:tc grid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Model</a:t>
                      </a:r>
                      <a:endParaRPr sz="1600"/>
                    </a:p>
                  </a:txBody>
                  <a:tcPr marT="39875" marB="39875" marR="79725" marL="79725"/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425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45550" marB="45550" marR="91075" marL="910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Logistic Regression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Decision Tree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Random Forest 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SVM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Neural Network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XGBOOST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KNN</a:t>
                      </a:r>
                      <a:endParaRPr/>
                    </a:p>
                  </a:txBody>
                  <a:tcPr marT="0" marB="0" marR="14450" marL="14450" anchor="ctr"/>
                </a:tc>
              </a:tr>
              <a:tr h="425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Accuracy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(Test Set)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0.70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0.77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0.66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0.78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0.72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0.82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0.70</a:t>
                      </a:r>
                      <a:endParaRPr/>
                    </a:p>
                  </a:txBody>
                  <a:tcPr marT="0" marB="0" marR="14450" marL="14450" anchor="ctr"/>
                </a:tc>
              </a:tr>
              <a:tr h="425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Precision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(Test Set)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0.70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0.90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0.56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0.88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0.79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0.92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>
                          <a:solidFill>
                            <a:srgbClr val="212121"/>
                          </a:solidFill>
                        </a:rPr>
                        <a:t>0.65</a:t>
                      </a:r>
                      <a:endParaRPr/>
                    </a:p>
                  </a:txBody>
                  <a:tcPr marT="0" marB="0" marR="14450" marL="14450" anchor="ctr"/>
                </a:tc>
              </a:tr>
              <a:tr h="425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Recall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(Test Set) 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0.39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0.46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0.51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0.49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0.37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0.58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rgbClr val="212121"/>
                          </a:solidFill>
                        </a:rPr>
                        <a:t>0.49</a:t>
                      </a:r>
                      <a:endParaRPr/>
                    </a:p>
                  </a:txBody>
                  <a:tcPr marT="0" marB="0" marR="14450" marL="14450" anchor="ctr"/>
                </a:tc>
              </a:tr>
              <a:tr h="425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F1-Score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(Test Set) 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/>
                        <a:t>0.50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/>
                        <a:t>0.61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/>
                        <a:t>0.53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/>
                        <a:t>0.62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/>
                        <a:t>0.51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/>
                        <a:t>0.71</a:t>
                      </a:r>
                      <a:endParaRPr/>
                    </a:p>
                  </a:txBody>
                  <a:tcPr marT="0" marB="0" marR="14450" marL="14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400">
                          <a:solidFill>
                            <a:srgbClr val="212121"/>
                          </a:solidFill>
                        </a:rPr>
                        <a:t>0.56</a:t>
                      </a:r>
                      <a:endParaRPr/>
                    </a:p>
                  </a:txBody>
                  <a:tcPr marT="0" marB="0" marR="14450" marL="14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"/>
          <p:cNvSpPr txBox="1"/>
          <p:nvPr/>
        </p:nvSpPr>
        <p:spPr>
          <a:xfrm>
            <a:off x="838200" y="483676"/>
            <a:ext cx="9291320" cy="977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after Hyperparameter Tuning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10" name="Google Shape;310;p22"/>
          <p:cNvGraphicFramePr/>
          <p:nvPr/>
        </p:nvGraphicFramePr>
        <p:xfrm>
          <a:off x="2531867" y="1684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{6C47615E-44DD-4B35-B6AF-F1E6E2E48EBE}</a:tableStyleId>
              </a:tblPr>
              <a:tblGrid>
                <a:gridCol w="2045050"/>
                <a:gridCol w="2323750"/>
                <a:gridCol w="1535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Model Evaluation : Precision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Decision Tree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XGBOOST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Train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0,88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0,87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Test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</a:rPr>
                        <a:t>0,88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0,91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11" name="Google Shape;311;p22"/>
          <p:cNvSpPr txBox="1"/>
          <p:nvPr/>
        </p:nvSpPr>
        <p:spPr>
          <a:xfrm>
            <a:off x="728128" y="3429000"/>
            <a:ext cx="9511461" cy="2945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menjadi model yang dipilih karena 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Decision Tree adalah yang paling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fit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karena nilai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dan Test dengan delta terkecil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sudah sesuai dengan target (&gt;75%)</a:t>
            </a:r>
            <a:endParaRPr/>
          </a:p>
          <a:p>
            <a:pPr indent="-1714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Beberapa trial yang dilakukan pada model Decision Tree yang best fit 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Imbalance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Hyperparameter tuning (</a:t>
            </a:r>
            <a:r>
              <a:rPr b="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max_depth, criterion = 'entropy’, min_samples_split, min_samples_leaf)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"/>
          <p:cNvSpPr txBox="1"/>
          <p:nvPr/>
        </p:nvSpPr>
        <p:spPr>
          <a:xfrm>
            <a:off x="838200" y="483676"/>
            <a:ext cx="9291320" cy="977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Importance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404" y="1460908"/>
            <a:ext cx="7362916" cy="524713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3"/>
          <p:cNvSpPr txBox="1"/>
          <p:nvPr/>
        </p:nvSpPr>
        <p:spPr>
          <a:xfrm>
            <a:off x="7596321" y="1756447"/>
            <a:ext cx="3510704" cy="4423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Dari hasil Feature Importance model Decision Tree, Fitur dengan kepentingan tertinggi adalah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Annual Income, Family Members, dan Age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8323" y="554795"/>
            <a:ext cx="9359213" cy="555862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4"/>
          <p:cNvSpPr txBox="1"/>
          <p:nvPr/>
        </p:nvSpPr>
        <p:spPr>
          <a:xfrm>
            <a:off x="838200" y="483676"/>
            <a:ext cx="9291320" cy="977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 txBox="1"/>
          <p:nvPr/>
        </p:nvSpPr>
        <p:spPr>
          <a:xfrm>
            <a:off x="1070853" y="1334924"/>
            <a:ext cx="10050294" cy="14247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b="1" i="1" lang="en-US" sz="4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Business Insight &amp;</a:t>
            </a:r>
            <a:endParaRPr b="1" i="1" sz="4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b="1" i="1" lang="en-US" sz="4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Recommendation</a:t>
            </a:r>
            <a:endParaRPr b="1" i="1" sz="4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1" name="Google Shape;33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213" y="3794797"/>
            <a:ext cx="2249429" cy="2249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6"/>
          <p:cNvSpPr txBox="1"/>
          <p:nvPr/>
        </p:nvSpPr>
        <p:spPr>
          <a:xfrm>
            <a:off x="838200" y="483676"/>
            <a:ext cx="9291320" cy="977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&amp; After Modelling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7" name="Google Shape;337;p26"/>
          <p:cNvGraphicFramePr/>
          <p:nvPr/>
        </p:nvGraphicFramePr>
        <p:xfrm>
          <a:off x="2857500" y="36491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{9FF93D57-0E31-4897-B007-AB127C323886}</a:tableStyleId>
              </a:tblPr>
              <a:tblGrid>
                <a:gridCol w="3238500"/>
                <a:gridCol w="3238500"/>
              </a:tblGrid>
              <a:tr h="284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Before using Model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</a:rPr>
                        <a:t>After using Model (Precision: 0,88)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491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Customer contacted🡪 1987</a:t>
                      </a:r>
                      <a:endParaRPr sz="14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Total insurance bought 🡪 710 (35%)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/>
                        <a:t>Customer contacted🡪 806 (clean data)</a:t>
                      </a:r>
                      <a:endParaRPr sz="14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/>
                        <a:t>Total insurance bought🡪 </a:t>
                      </a:r>
                      <a:r>
                        <a:rPr b="1" lang="en-US" sz="1400"/>
                        <a:t>710 (88%)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702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Marketing cost: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Rp 100.000,- x 1987 (potential customer)</a:t>
                      </a:r>
                      <a:endParaRPr sz="14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= Rp 198.700.000,-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Marketing cost: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Rp 100.000,- x 806 (potential customer)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= Rp 80.600.000,-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7020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CAC= 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Rp 198.700.000,- / 710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= Rp 279.859,-</a:t>
                      </a:r>
                      <a:endParaRPr b="1"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/>
                        <a:t>CAC=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/>
                        <a:t>Rp 80.600.000.-/710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-US" sz="1400"/>
                        <a:t> = Rp 113.521,-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446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sng">
                          <a:solidFill>
                            <a:srgbClr val="548135"/>
                          </a:solidFill>
                        </a:rPr>
                        <a:t>60% decrease in CAC</a:t>
                      </a:r>
                      <a:endParaRPr/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  <p:grpSp>
        <p:nvGrpSpPr>
          <p:cNvPr id="338" name="Google Shape;338;p26"/>
          <p:cNvGrpSpPr/>
          <p:nvPr/>
        </p:nvGrpSpPr>
        <p:grpSpPr>
          <a:xfrm>
            <a:off x="281065" y="1460908"/>
            <a:ext cx="10676258" cy="2325595"/>
            <a:chOff x="838200" y="1460908"/>
            <a:chExt cx="6746743" cy="2325595"/>
          </a:xfrm>
        </p:grpSpPr>
        <p:sp>
          <p:nvSpPr>
            <p:cNvPr id="339" name="Google Shape;339;p26"/>
            <p:cNvSpPr/>
            <p:nvPr/>
          </p:nvSpPr>
          <p:spPr>
            <a:xfrm>
              <a:off x="838200" y="2086958"/>
              <a:ext cx="1407160" cy="715992"/>
            </a:xfrm>
            <a:prstGeom prst="rect">
              <a:avLst/>
            </a:prstGeom>
            <a:noFill/>
            <a:ln cap="flat" cmpd="sng" w="28575">
              <a:solidFill>
                <a:srgbClr val="FAC344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Potential customer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0" name="Google Shape;340;p26"/>
            <p:cNvCxnSpPr>
              <a:stCxn id="339" idx="3"/>
              <a:endCxn id="341" idx="1"/>
            </p:cNvCxnSpPr>
            <p:nvPr/>
          </p:nvCxnSpPr>
          <p:spPr>
            <a:xfrm>
              <a:off x="2245360" y="2444954"/>
              <a:ext cx="1386300" cy="538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42" name="Google Shape;342;p26"/>
            <p:cNvSpPr/>
            <p:nvPr/>
          </p:nvSpPr>
          <p:spPr>
            <a:xfrm>
              <a:off x="3631721" y="1460908"/>
              <a:ext cx="1268083" cy="659286"/>
            </a:xfrm>
            <a:prstGeom prst="rect">
              <a:avLst/>
            </a:prstGeom>
            <a:noFill/>
            <a:ln cap="flat" cmpd="sng" w="28575">
              <a:solidFill>
                <a:srgbClr val="FF8181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Marketing is given to all customer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3631720" y="2653827"/>
              <a:ext cx="1268083" cy="659286"/>
            </a:xfrm>
            <a:prstGeom prst="rect">
              <a:avLst/>
            </a:prstGeom>
            <a:noFill/>
            <a:ln cap="flat" cmpd="sng" w="28575">
              <a:solidFill>
                <a:srgbClr val="449CA8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Only give marketing to </a:t>
              </a: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targeted customer</a:t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3" name="Google Shape;343;p26"/>
            <p:cNvGrpSpPr/>
            <p:nvPr/>
          </p:nvGrpSpPr>
          <p:grpSpPr>
            <a:xfrm>
              <a:off x="2245360" y="1544073"/>
              <a:ext cx="1565457" cy="900881"/>
              <a:chOff x="2245360" y="1544073"/>
              <a:chExt cx="1565457" cy="900881"/>
            </a:xfrm>
          </p:grpSpPr>
          <p:cxnSp>
            <p:nvCxnSpPr>
              <p:cNvPr id="344" name="Google Shape;344;p26"/>
              <p:cNvCxnSpPr>
                <a:stCxn id="339" idx="3"/>
                <a:endCxn id="342" idx="1"/>
              </p:cNvCxnSpPr>
              <p:nvPr/>
            </p:nvCxnSpPr>
            <p:spPr>
              <a:xfrm flipH="1" rot="10800000">
                <a:off x="2245360" y="1790654"/>
                <a:ext cx="1386300" cy="65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345" name="Google Shape;345;p26"/>
              <p:cNvSpPr txBox="1"/>
              <p:nvPr/>
            </p:nvSpPr>
            <p:spPr>
              <a:xfrm rot="-1085472">
                <a:off x="2526292" y="1733354"/>
                <a:ext cx="126808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 model</a:t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6" name="Google Shape;346;p26"/>
            <p:cNvSpPr txBox="1"/>
            <p:nvPr/>
          </p:nvSpPr>
          <p:spPr>
            <a:xfrm rot="893156">
              <a:off x="2609898" y="2593233"/>
              <a:ext cx="126808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With model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7" name="Google Shape;347;p26"/>
            <p:cNvCxnSpPr/>
            <p:nvPr/>
          </p:nvCxnSpPr>
          <p:spPr>
            <a:xfrm>
              <a:off x="4909749" y="1818410"/>
              <a:ext cx="835443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48" name="Google Shape;348;p26"/>
            <p:cNvCxnSpPr/>
            <p:nvPr/>
          </p:nvCxnSpPr>
          <p:spPr>
            <a:xfrm flipH="1" rot="10800000">
              <a:off x="4909750" y="3026965"/>
              <a:ext cx="913079" cy="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49" name="Google Shape;349;p26"/>
            <p:cNvSpPr txBox="1"/>
            <p:nvPr/>
          </p:nvSpPr>
          <p:spPr>
            <a:xfrm>
              <a:off x="5580320" y="1500701"/>
              <a:ext cx="19581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Marketing is not effective, high marketing cost🡪high CAC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6"/>
            <p:cNvSpPr txBox="1"/>
            <p:nvPr/>
          </p:nvSpPr>
          <p:spPr>
            <a:xfrm>
              <a:off x="5626747" y="2709285"/>
              <a:ext cx="1958196" cy="1077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Effectivity in marketing is increasing 🡪 CAC decrease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"/>
          <p:cNvSpPr txBox="1"/>
          <p:nvPr/>
        </p:nvSpPr>
        <p:spPr>
          <a:xfrm>
            <a:off x="2375170" y="483676"/>
            <a:ext cx="9291320" cy="977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 for Marketing Team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7"/>
          <p:cNvSpPr txBox="1"/>
          <p:nvPr/>
        </p:nvSpPr>
        <p:spPr>
          <a:xfrm>
            <a:off x="4087091" y="1460908"/>
            <a:ext cx="7579399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Melakukan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targeted marketing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berdasarkan hasil analisis: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Pendapatan tinggi (&gt; 1.3Mil)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Anggota keluarga besar (6 orang/lebih)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Kelompok umur muda dan tua (26 kebawah dan 33 keatas)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Pekerja swasta/self-employed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Memiliki pengalaman bepergian lebih tinggi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Membuat konten marketing yang dapat meningkatkan pengetahuan customer terhadap pentingnya travel insurance</a:t>
            </a:r>
            <a:endParaRPr/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Menurunkan biaya marketing dengan mencari cara-cara alternatif lainnya, seperti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melakukan iklan di social media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meningkatkan keragaman platform advertisement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8"/>
          <p:cNvSpPr txBox="1"/>
          <p:nvPr/>
        </p:nvSpPr>
        <p:spPr>
          <a:xfrm>
            <a:off x="468549" y="483676"/>
            <a:ext cx="9291320" cy="977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 for Product Team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8"/>
          <p:cNvSpPr txBox="1"/>
          <p:nvPr/>
        </p:nvSpPr>
        <p:spPr>
          <a:xfrm>
            <a:off x="468549" y="1460908"/>
            <a:ext cx="7579399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Membuat alternatif paket travel insurance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untuk menjangkau segmentasi pasar seperti: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Membuat produk Travel Insurance dengan harga yang lebih rendah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Membuat produk asuransi add-on untuk government workers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Membuat alternative protection sesuai umur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Membuat program bundling/subscription bagi mereka yang sering bepergian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Menambah benefit asuransi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untuk meningkatkan nilai produk, seperti: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Add-on family protection: tanggungan terhadap pasangan atau anak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Penambahan proteksi sesuai durasi perjalanan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lphaU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Proteksi pembatalan, penundaan, keterlambatan perjalanan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9"/>
          <p:cNvSpPr txBox="1"/>
          <p:nvPr/>
        </p:nvSpPr>
        <p:spPr>
          <a:xfrm>
            <a:off x="621057" y="3837574"/>
            <a:ext cx="3769968" cy="1326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  <a:buNone/>
            </a:pPr>
            <a:r>
              <a:rPr b="1" lang="en-US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sz="2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8" name="Google Shape;36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057" y="6179790"/>
            <a:ext cx="2312643" cy="583504"/>
          </a:xfrm>
          <a:prstGeom prst="rect">
            <a:avLst/>
          </a:prstGeom>
          <a:noFill/>
          <a:ln>
            <a:noFill/>
          </a:ln>
        </p:spPr>
      </p:pic>
      <p:sp>
        <p:nvSpPr>
          <p:cNvPr descr="Rakamin Academy | Jaringan IDN" id="369" name="Google Shape;369;p29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3700" y="6087041"/>
            <a:ext cx="800899" cy="80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>
            <p:ph idx="1" type="body"/>
          </p:nvPr>
        </p:nvSpPr>
        <p:spPr>
          <a:xfrm>
            <a:off x="828040" y="2195707"/>
            <a:ext cx="5708514" cy="3981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HemaPython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adalah konsultan Data Scientist yang siap memberikan rekomendasi dan aksi untuk menyelesaikan masalah pada Perusahaan Start-up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9327" y="2069273"/>
            <a:ext cx="5124473" cy="409774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>
            <p:ph type="title"/>
          </p:nvPr>
        </p:nvSpPr>
        <p:spPr>
          <a:xfrm>
            <a:off x="838200" y="462462"/>
            <a:ext cx="5705272" cy="977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/>
              <a:t>Who Are We?</a:t>
            </a:r>
            <a:endParaRPr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/>
          <p:nvPr/>
        </p:nvSpPr>
        <p:spPr>
          <a:xfrm>
            <a:off x="7253681" y="2927553"/>
            <a:ext cx="2482710" cy="102821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7630929" y="3118492"/>
            <a:ext cx="16811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 u="none" cap="none" strike="noStrike">
                <a:solidFill>
                  <a:srgbClr val="ED7D31"/>
                </a:solidFill>
                <a:latin typeface="Roboto"/>
                <a:ea typeface="Roboto"/>
                <a:cs typeface="Roboto"/>
                <a:sym typeface="Roboto"/>
              </a:rPr>
              <a:t>Data Pre-Processing</a:t>
            </a:r>
            <a:endParaRPr sz="18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5698882" y="251383"/>
            <a:ext cx="2482710" cy="102821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2306274" y="2010195"/>
            <a:ext cx="2984383" cy="2870432"/>
            <a:chOff x="1148593" y="2664903"/>
            <a:chExt cx="2984383" cy="2870432"/>
          </a:xfrm>
        </p:grpSpPr>
        <p:sp>
          <p:nvSpPr>
            <p:cNvPr id="124" name="Google Shape;124;p4"/>
            <p:cNvSpPr/>
            <p:nvPr/>
          </p:nvSpPr>
          <p:spPr>
            <a:xfrm>
              <a:off x="1263942" y="2666301"/>
              <a:ext cx="2869034" cy="2869034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1148593" y="2664903"/>
              <a:ext cx="2869034" cy="2869034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Travel Insurance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Analysis and Machine Learning Model </a:t>
              </a:r>
              <a:endPara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6" name="Google Shape;126;p4"/>
          <p:cNvCxnSpPr/>
          <p:nvPr/>
        </p:nvCxnSpPr>
        <p:spPr>
          <a:xfrm flipH="1" rot="10800000">
            <a:off x="5119353" y="751035"/>
            <a:ext cx="386408" cy="626183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7" name="Google Shape;127;p4"/>
          <p:cNvSpPr/>
          <p:nvPr/>
        </p:nvSpPr>
        <p:spPr>
          <a:xfrm>
            <a:off x="5089494" y="365016"/>
            <a:ext cx="787638" cy="7876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4072950" y="1235812"/>
            <a:ext cx="2209423" cy="4418844"/>
          </a:xfrm>
          <a:custGeom>
            <a:rect b="b" l="l" r="r" t="t"/>
            <a:pathLst>
              <a:path extrusionOk="0" h="2902590" w="1451295">
                <a:moveTo>
                  <a:pt x="0" y="0"/>
                </a:moveTo>
                <a:cubicBezTo>
                  <a:pt x="801528" y="0"/>
                  <a:pt x="1451295" y="649767"/>
                  <a:pt x="1451295" y="1451295"/>
                </a:cubicBezTo>
                <a:cubicBezTo>
                  <a:pt x="1451295" y="2252823"/>
                  <a:pt x="801528" y="2902590"/>
                  <a:pt x="0" y="2902590"/>
                </a:cubicBezTo>
              </a:path>
            </a:pathLst>
          </a:custGeom>
          <a:noFill/>
          <a:ln cap="flat" cmpd="sng" w="28575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3987424" y="1162858"/>
            <a:ext cx="171052" cy="1710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3994550" y="5569778"/>
            <a:ext cx="171052" cy="1710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4"/>
          <p:cNvGrpSpPr/>
          <p:nvPr/>
        </p:nvGrpSpPr>
        <p:grpSpPr>
          <a:xfrm>
            <a:off x="4917551" y="1333910"/>
            <a:ext cx="294158" cy="294158"/>
            <a:chOff x="3624423" y="1675701"/>
            <a:chExt cx="317384" cy="317384"/>
          </a:xfrm>
        </p:grpSpPr>
        <p:sp>
          <p:nvSpPr>
            <p:cNvPr id="132" name="Google Shape;132;p4"/>
            <p:cNvSpPr/>
            <p:nvPr/>
          </p:nvSpPr>
          <p:spPr>
            <a:xfrm>
              <a:off x="3624423" y="1675701"/>
              <a:ext cx="317384" cy="317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724072" y="1775350"/>
              <a:ext cx="118086" cy="11808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4"/>
          <p:cNvGrpSpPr/>
          <p:nvPr/>
        </p:nvGrpSpPr>
        <p:grpSpPr>
          <a:xfrm>
            <a:off x="4917551" y="5282423"/>
            <a:ext cx="294158" cy="294158"/>
            <a:chOff x="3624423" y="1675701"/>
            <a:chExt cx="317384" cy="317384"/>
          </a:xfrm>
        </p:grpSpPr>
        <p:sp>
          <p:nvSpPr>
            <p:cNvPr id="135" name="Google Shape;135;p4"/>
            <p:cNvSpPr/>
            <p:nvPr/>
          </p:nvSpPr>
          <p:spPr>
            <a:xfrm>
              <a:off x="3624423" y="1675701"/>
              <a:ext cx="317384" cy="317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3724072" y="1775350"/>
              <a:ext cx="118086" cy="11808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4"/>
          <p:cNvGrpSpPr/>
          <p:nvPr/>
        </p:nvGrpSpPr>
        <p:grpSpPr>
          <a:xfrm>
            <a:off x="5713334" y="4627696"/>
            <a:ext cx="294158" cy="294158"/>
            <a:chOff x="4555653" y="4904532"/>
            <a:chExt cx="294158" cy="294158"/>
          </a:xfrm>
        </p:grpSpPr>
        <p:sp>
          <p:nvSpPr>
            <p:cNvPr id="138" name="Google Shape;138;p4"/>
            <p:cNvSpPr/>
            <p:nvPr/>
          </p:nvSpPr>
          <p:spPr>
            <a:xfrm>
              <a:off x="4555653" y="4904532"/>
              <a:ext cx="294158" cy="294158"/>
            </a:xfrm>
            <a:prstGeom prst="ellipse">
              <a:avLst/>
            </a:prstGeom>
            <a:solidFill>
              <a:srgbClr val="449C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4648010" y="4996889"/>
              <a:ext cx="109445" cy="1094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5703696" y="1946639"/>
            <a:ext cx="294158" cy="294158"/>
            <a:chOff x="4546015" y="2223475"/>
            <a:chExt cx="294158" cy="294158"/>
          </a:xfrm>
        </p:grpSpPr>
        <p:sp>
          <p:nvSpPr>
            <p:cNvPr id="141" name="Google Shape;141;p4"/>
            <p:cNvSpPr/>
            <p:nvPr/>
          </p:nvSpPr>
          <p:spPr>
            <a:xfrm>
              <a:off x="4546015" y="2223475"/>
              <a:ext cx="294158" cy="294158"/>
            </a:xfrm>
            <a:prstGeom prst="ellipse">
              <a:avLst/>
            </a:prstGeom>
            <a:solidFill>
              <a:srgbClr val="449CA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638372" y="2315832"/>
              <a:ext cx="109445" cy="10944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4"/>
          <p:cNvGrpSpPr/>
          <p:nvPr/>
        </p:nvGrpSpPr>
        <p:grpSpPr>
          <a:xfrm>
            <a:off x="6133352" y="3298155"/>
            <a:ext cx="294158" cy="294158"/>
            <a:chOff x="3624423" y="1675701"/>
            <a:chExt cx="317384" cy="317384"/>
          </a:xfrm>
        </p:grpSpPr>
        <p:sp>
          <p:nvSpPr>
            <p:cNvPr id="144" name="Google Shape;144;p4"/>
            <p:cNvSpPr/>
            <p:nvPr/>
          </p:nvSpPr>
          <p:spPr>
            <a:xfrm>
              <a:off x="3624423" y="1675701"/>
              <a:ext cx="317384" cy="3173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3724072" y="1775350"/>
              <a:ext cx="118086" cy="11808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6" name="Google Shape;146;p4"/>
          <p:cNvCxnSpPr/>
          <p:nvPr/>
        </p:nvCxnSpPr>
        <p:spPr>
          <a:xfrm>
            <a:off x="5096905" y="5532628"/>
            <a:ext cx="386408" cy="626183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7" name="Google Shape;147;p4"/>
          <p:cNvSpPr txBox="1"/>
          <p:nvPr/>
        </p:nvSpPr>
        <p:spPr>
          <a:xfrm>
            <a:off x="6076129" y="435669"/>
            <a:ext cx="19764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ED7D31"/>
                </a:solidFill>
                <a:latin typeface="Roboto"/>
                <a:ea typeface="Roboto"/>
                <a:cs typeface="Roboto"/>
                <a:sym typeface="Roboto"/>
              </a:rPr>
              <a:t>Business </a:t>
            </a:r>
            <a:br>
              <a:rPr b="1" i="1" lang="en-US" sz="1800">
                <a:solidFill>
                  <a:srgbClr val="ED7D3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1" lang="en-US" sz="1800">
                <a:solidFill>
                  <a:srgbClr val="ED7D31"/>
                </a:solidFill>
                <a:latin typeface="Roboto"/>
                <a:ea typeface="Roboto"/>
                <a:cs typeface="Roboto"/>
                <a:sym typeface="Roboto"/>
              </a:rPr>
              <a:t>Understanding</a:t>
            </a:r>
            <a:endParaRPr sz="18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5698882" y="5604596"/>
            <a:ext cx="2482710" cy="102821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5089494" y="5726566"/>
            <a:ext cx="787638" cy="7876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5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5932552" y="5894002"/>
            <a:ext cx="208732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rgbClr val="ED7D31"/>
                </a:solidFill>
                <a:latin typeface="Roboto"/>
                <a:ea typeface="Roboto"/>
                <a:cs typeface="Roboto"/>
                <a:sym typeface="Roboto"/>
              </a:rPr>
              <a:t>Business Insight &amp; </a:t>
            </a:r>
            <a:br>
              <a:rPr b="1" i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1" lang="en-US" sz="1600">
                <a:solidFill>
                  <a:srgbClr val="ED7D31"/>
                </a:solidFill>
                <a:latin typeface="Roboto"/>
                <a:ea typeface="Roboto"/>
                <a:cs typeface="Roboto"/>
                <a:sym typeface="Roboto"/>
              </a:rPr>
              <a:t>Recommendation</a:t>
            </a:r>
            <a:endParaRPr sz="1600">
              <a:solidFill>
                <a:srgbClr val="ED7D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Google Shape;151;p4"/>
          <p:cNvCxnSpPr/>
          <p:nvPr/>
        </p:nvCxnSpPr>
        <p:spPr>
          <a:xfrm flipH="1" rot="10800000">
            <a:off x="5932552" y="1962336"/>
            <a:ext cx="593690" cy="102219"/>
          </a:xfrm>
          <a:prstGeom prst="straightConnector1">
            <a:avLst/>
          </a:prstGeom>
          <a:noFill/>
          <a:ln cap="flat" cmpd="sng" w="28575">
            <a:solidFill>
              <a:srgbClr val="449CA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2" name="Google Shape;152;p4"/>
          <p:cNvSpPr/>
          <p:nvPr/>
        </p:nvSpPr>
        <p:spPr>
          <a:xfrm>
            <a:off x="6896512" y="1458013"/>
            <a:ext cx="2482710" cy="102821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49C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6287124" y="1571646"/>
            <a:ext cx="787638" cy="787638"/>
          </a:xfrm>
          <a:prstGeom prst="ellipse">
            <a:avLst/>
          </a:prstGeom>
          <a:solidFill>
            <a:srgbClr val="449C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7207848" y="1667544"/>
            <a:ext cx="203828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449CA8"/>
                </a:solidFill>
                <a:latin typeface="Roboto"/>
                <a:ea typeface="Roboto"/>
                <a:cs typeface="Roboto"/>
                <a:sym typeface="Roboto"/>
              </a:rPr>
              <a:t>Data Overview, EDA &amp; Insight</a:t>
            </a:r>
            <a:endParaRPr sz="1800">
              <a:solidFill>
                <a:srgbClr val="449C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p4"/>
          <p:cNvCxnSpPr/>
          <p:nvPr/>
        </p:nvCxnSpPr>
        <p:spPr>
          <a:xfrm>
            <a:off x="5910138" y="4791261"/>
            <a:ext cx="593690" cy="102219"/>
          </a:xfrm>
          <a:prstGeom prst="straightConnector1">
            <a:avLst/>
          </a:prstGeom>
          <a:noFill/>
          <a:ln cap="flat" cmpd="sng" w="28575">
            <a:solidFill>
              <a:srgbClr val="449CA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" name="Google Shape;156;p4"/>
          <p:cNvSpPr/>
          <p:nvPr/>
        </p:nvSpPr>
        <p:spPr>
          <a:xfrm>
            <a:off x="6897509" y="4383676"/>
            <a:ext cx="2482710" cy="1028211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449C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6288121" y="4497309"/>
            <a:ext cx="787638" cy="787638"/>
          </a:xfrm>
          <a:prstGeom prst="ellipse">
            <a:avLst/>
          </a:prstGeom>
          <a:solidFill>
            <a:srgbClr val="449C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4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 txBox="1"/>
          <p:nvPr/>
        </p:nvSpPr>
        <p:spPr>
          <a:xfrm>
            <a:off x="7274757" y="4556063"/>
            <a:ext cx="16811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449CA8"/>
                </a:solidFill>
                <a:latin typeface="Roboto"/>
                <a:ea typeface="Roboto"/>
                <a:cs typeface="Roboto"/>
                <a:sym typeface="Roboto"/>
              </a:rPr>
              <a:t>Model &amp; Evaluation</a:t>
            </a:r>
            <a:endParaRPr sz="1800">
              <a:solidFill>
                <a:srgbClr val="449C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p4"/>
          <p:cNvCxnSpPr/>
          <p:nvPr/>
        </p:nvCxnSpPr>
        <p:spPr>
          <a:xfrm flipH="1" rot="10800000">
            <a:off x="6385565" y="3427934"/>
            <a:ext cx="489179" cy="522"/>
          </a:xfrm>
          <a:prstGeom prst="straightConnector1">
            <a:avLst/>
          </a:prstGeom>
          <a:noFill/>
          <a:ln cap="flat" cmpd="sng" w="28575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p4"/>
          <p:cNvSpPr/>
          <p:nvPr/>
        </p:nvSpPr>
        <p:spPr>
          <a:xfrm>
            <a:off x="6629802" y="3034115"/>
            <a:ext cx="787638" cy="7876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3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4"/>
          <p:cNvSpPr txBox="1"/>
          <p:nvPr>
            <p:ph type="title"/>
          </p:nvPr>
        </p:nvSpPr>
        <p:spPr>
          <a:xfrm>
            <a:off x="838200" y="462462"/>
            <a:ext cx="5705272" cy="977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/>
              <a:t>Outline</a:t>
            </a:r>
            <a:endParaRPr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"/>
          <p:cNvSpPr txBox="1"/>
          <p:nvPr>
            <p:ph type="title"/>
          </p:nvPr>
        </p:nvSpPr>
        <p:spPr>
          <a:xfrm>
            <a:off x="997590" y="13824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boto"/>
              <a:buNone/>
            </a:pPr>
            <a:r>
              <a:rPr b="1" i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Business </a:t>
            </a:r>
            <a:br>
              <a:rPr b="1" i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Understanding</a:t>
            </a:r>
            <a:endParaRPr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213" y="3794797"/>
            <a:ext cx="2249429" cy="2249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/>
          <p:nvPr>
            <p:ph idx="1" type="body"/>
          </p:nvPr>
        </p:nvSpPr>
        <p:spPr>
          <a:xfrm>
            <a:off x="838200" y="1738989"/>
            <a:ext cx="7381240" cy="4849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400"/>
              <a:t>TravelBuddy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merupakan sebuah perusahaan Start-up baru yang bergerak di bidang Tour and Travel. 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Mereka mempunyai sebuah produk baru yaitu </a:t>
            </a:r>
            <a:r>
              <a:rPr b="1" lang="en-US" sz="2400"/>
              <a:t>Travel Insurance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, dengan Benefit sebagai berikut: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Death due to Covid-19 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Hospital cash plan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Income Loss Protection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Tim marketing TravelBuddy </a:t>
            </a:r>
            <a:r>
              <a:rPr b="1" lang="en-US" sz="2400"/>
              <a:t>belum melakukan targeted marketing sejak tahun 2020 dan channel yang masih terbatas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untuk menawarkan produk Travel Insurance. Sehingga di tahun 2021 mereka </a:t>
            </a:r>
            <a:r>
              <a:rPr b="1" lang="en-US" sz="2400"/>
              <a:t>mengalami kerugian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karena </a:t>
            </a:r>
            <a:r>
              <a:rPr b="1" lang="en-US" sz="2400"/>
              <a:t>biaya marketing terlalu besar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, sehingga menyebabkan </a:t>
            </a:r>
            <a:r>
              <a:rPr b="1" lang="en-US" sz="2400"/>
              <a:t>penjualan produk Travel Insurance tidak signifikan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9440" y="2255520"/>
            <a:ext cx="3178471" cy="317847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6"/>
          <p:cNvSpPr txBox="1"/>
          <p:nvPr/>
        </p:nvSpPr>
        <p:spPr>
          <a:xfrm>
            <a:off x="838200" y="462462"/>
            <a:ext cx="9291320" cy="977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Are The Client and What Case?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/>
          <p:nvPr/>
        </p:nvSpPr>
        <p:spPr>
          <a:xfrm>
            <a:off x="838200" y="462462"/>
            <a:ext cx="9291320" cy="977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Check The Data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4433070" y="2163267"/>
            <a:ext cx="6920730" cy="1204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 Tahun 2020, TravelBuddy memiliki total pelanggan sebanyak </a:t>
            </a:r>
            <a:r>
              <a:rPr b="1" lang="en-US" sz="2000">
                <a:solidFill>
                  <a:schemeClr val="dk1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1987.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Dari penjualan yang dilakukan selama 1 tahun, hanya </a:t>
            </a:r>
            <a:r>
              <a:rPr b="1" lang="en-US" sz="2000">
                <a:solidFill>
                  <a:schemeClr val="dk1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35,7% yang membeli produk Travel Insurance!</a:t>
            </a:r>
            <a:endParaRPr b="1" sz="2000">
              <a:solidFill>
                <a:schemeClr val="dk1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Google Shape;181;p7"/>
          <p:cNvGrpSpPr/>
          <p:nvPr/>
        </p:nvGrpSpPr>
        <p:grpSpPr>
          <a:xfrm>
            <a:off x="838200" y="1631772"/>
            <a:ext cx="3594871" cy="3879477"/>
            <a:chOff x="838200" y="2042832"/>
            <a:chExt cx="3594871" cy="3879477"/>
          </a:xfrm>
        </p:grpSpPr>
        <p:pic>
          <p:nvPicPr>
            <p:cNvPr id="182" name="Google Shape;182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8200" y="2529799"/>
              <a:ext cx="3594871" cy="33925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7"/>
            <p:cNvSpPr txBox="1"/>
            <p:nvPr/>
          </p:nvSpPr>
          <p:spPr>
            <a:xfrm>
              <a:off x="838200" y="2042832"/>
              <a:ext cx="3594870" cy="486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1" lang="en-US" sz="1800">
                  <a:solidFill>
                    <a:schemeClr val="dk1"/>
                  </a:solidFill>
                  <a:highlight>
                    <a:srgbClr val="C0C0C0"/>
                  </a:highlight>
                  <a:latin typeface="Calibri"/>
                  <a:ea typeface="Calibri"/>
                  <a:cs typeface="Calibri"/>
                  <a:sym typeface="Calibri"/>
                </a:rPr>
                <a:t>TravelBuddy Travel Insurance Sales</a:t>
              </a:r>
              <a:endParaRPr sz="1800">
                <a:solidFill>
                  <a:schemeClr val="dk1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3484879" y="4579132"/>
              <a:ext cx="568961" cy="2804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64,3 %</a:t>
              </a:r>
              <a:endParaRPr b="1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1363747" y="3489840"/>
              <a:ext cx="568961" cy="280447"/>
            </a:xfrm>
            <a:prstGeom prst="rect">
              <a:avLst/>
            </a:prstGeom>
            <a:solidFill>
              <a:srgbClr val="7B7B7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35,7 %</a:t>
              </a:r>
              <a:endParaRPr b="1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6" name="Google Shape;186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95459" y="3657288"/>
              <a:ext cx="1480352" cy="11375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7"/>
          <p:cNvSpPr txBox="1"/>
          <p:nvPr>
            <p:ph idx="1" type="body"/>
          </p:nvPr>
        </p:nvSpPr>
        <p:spPr>
          <a:xfrm>
            <a:off x="4428688" y="3524853"/>
            <a:ext cx="6925112" cy="1847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Marketing yang tidak tertarget bisa menjadi salah satu alasan mengapa penjualan tidak signifikan. Jika marketing tidak tertarget, 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maka pengeluaran untuk biaya marketing akan membengkak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88" name="Google Shape;188;p7"/>
          <p:cNvSpPr/>
          <p:nvPr/>
        </p:nvSpPr>
        <p:spPr>
          <a:xfrm>
            <a:off x="7459398" y="5246980"/>
            <a:ext cx="2557057" cy="785033"/>
          </a:xfrm>
          <a:prstGeom prst="roundRect">
            <a:avLst>
              <a:gd fmla="val 16667" name="adj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Marketing Cost 2020: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Rp 198.700.000,-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7"/>
          <p:cNvSpPr txBox="1"/>
          <p:nvPr/>
        </p:nvSpPr>
        <p:spPr>
          <a:xfrm>
            <a:off x="4428688" y="5104871"/>
            <a:ext cx="3594870" cy="1069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Jika di Asumsikan 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Marketing Cost per customer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Rp 100.000,- /Cust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009210"/>
            <a:ext cx="5906423" cy="453861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8"/>
          <p:cNvSpPr txBox="1"/>
          <p:nvPr/>
        </p:nvSpPr>
        <p:spPr>
          <a:xfrm>
            <a:off x="838200" y="462462"/>
            <a:ext cx="9291320" cy="977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838200" y="1416993"/>
            <a:ext cx="5105400" cy="977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838200" y="1881059"/>
            <a:ext cx="4009937" cy="785033"/>
          </a:xfrm>
          <a:prstGeom prst="roundRect">
            <a:avLst>
              <a:gd fmla="val 16667" name="adj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Marketing tidak tertarget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838200" y="3886000"/>
            <a:ext cx="4009937" cy="785033"/>
          </a:xfrm>
          <a:prstGeom prst="roundRect">
            <a:avLst>
              <a:gd fmla="val 16667" name="adj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Marketing cost membengkak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2595692" y="2852368"/>
            <a:ext cx="494951" cy="677411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/>
          <p:nvPr>
            <p:ph idx="1" type="body"/>
          </p:nvPr>
        </p:nvSpPr>
        <p:spPr>
          <a:xfrm>
            <a:off x="838200" y="1825626"/>
            <a:ext cx="10515600" cy="489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/>
              <a:t>Goals :</a:t>
            </a:r>
            <a:endParaRPr/>
          </a:p>
        </p:txBody>
      </p:sp>
      <p:sp>
        <p:nvSpPr>
          <p:cNvPr id="205" name="Google Shape;205;p9"/>
          <p:cNvSpPr txBox="1"/>
          <p:nvPr/>
        </p:nvSpPr>
        <p:spPr>
          <a:xfrm>
            <a:off x="1054522" y="2357128"/>
            <a:ext cx="9809419" cy="1298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Memprediksi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yang berpotensi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membeli Travel Insurance</a:t>
            </a: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(&gt; 75%)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Mengurangi </a:t>
            </a: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Marketing Cost</a:t>
            </a: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838200" y="3212712"/>
            <a:ext cx="10515600" cy="489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 :</a:t>
            </a:r>
            <a:endParaRPr/>
          </a:p>
        </p:txBody>
      </p:sp>
      <p:sp>
        <p:nvSpPr>
          <p:cNvPr id="207" name="Google Shape;207;p9"/>
          <p:cNvSpPr txBox="1"/>
          <p:nvPr/>
        </p:nvSpPr>
        <p:spPr>
          <a:xfrm>
            <a:off x="1054522" y="3702270"/>
            <a:ext cx="9809419" cy="1298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Membuat sebuah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model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yang dapat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memprediksi customer yang tertarik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untuk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membeli Travel Insurance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Memberikan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rekomendasi aksi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yang dapat membantu product team dan business</a:t>
            </a:r>
            <a:endParaRPr/>
          </a:p>
        </p:txBody>
      </p:sp>
      <p:sp>
        <p:nvSpPr>
          <p:cNvPr id="208" name="Google Shape;208;p9"/>
          <p:cNvSpPr txBox="1"/>
          <p:nvPr/>
        </p:nvSpPr>
        <p:spPr>
          <a:xfrm>
            <a:off x="838200" y="4982136"/>
            <a:ext cx="10515600" cy="489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Metrics</a:t>
            </a:r>
            <a:endParaRPr/>
          </a:p>
        </p:txBody>
      </p:sp>
      <p:sp>
        <p:nvSpPr>
          <p:cNvPr id="209" name="Google Shape;209;p9"/>
          <p:cNvSpPr txBox="1"/>
          <p:nvPr/>
        </p:nvSpPr>
        <p:spPr>
          <a:xfrm>
            <a:off x="1054522" y="5333913"/>
            <a:ext cx="9809419" cy="1298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Acquisition Cost</a:t>
            </a:r>
            <a:endParaRPr/>
          </a:p>
        </p:txBody>
      </p:sp>
      <p:pic>
        <p:nvPicPr>
          <p:cNvPr id="210" name="Google Shape;21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8810" y="103386"/>
            <a:ext cx="3174603" cy="317460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9"/>
          <p:cNvSpPr txBox="1"/>
          <p:nvPr/>
        </p:nvSpPr>
        <p:spPr>
          <a:xfrm>
            <a:off x="838200" y="462462"/>
            <a:ext cx="9291320" cy="977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Goals, Objective, Business Metrics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2022-02-26T05:35:42Z</dcterms:created>
  <dc:creator>Muhammad Ariq Arfina</dc:creator>
</cp:coreProperties>
</file>